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383" r:id="rId2"/>
    <p:sldId id="382" r:id="rId3"/>
    <p:sldId id="395" r:id="rId4"/>
    <p:sldId id="417" r:id="rId5"/>
    <p:sldId id="430" r:id="rId6"/>
    <p:sldId id="418" r:id="rId7"/>
    <p:sldId id="431" r:id="rId8"/>
    <p:sldId id="432" r:id="rId9"/>
    <p:sldId id="381" r:id="rId10"/>
    <p:sldId id="38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4"/>
  </p:normalViewPr>
  <p:slideViewPr>
    <p:cSldViewPr snapToGrid="0">
      <p:cViewPr varScale="1">
        <p:scale>
          <a:sx n="104" d="100"/>
          <a:sy n="104" d="100"/>
        </p:scale>
        <p:origin x="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2.jpe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79F30B-F556-0249-8D7C-929ECC64512F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A6011-EC43-BE40-A710-2DCBA578F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496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B58C05-38F5-46EB-BECD-5394A7777BC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3882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F19008-D64A-4742-9C39-D34F4B725D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3334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F19008-D64A-4742-9C39-D34F4B725D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9064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F19008-D64A-4742-9C39-D34F4B725D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4081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B58C05-38F5-46EB-BECD-5394A7777BC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69023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F19008-D64A-4742-9C39-D34F4B725D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7707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F19008-D64A-4742-9C39-D34F4B725D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0940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F19008-D64A-4742-9C39-D34F4B725D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9254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F19008-D64A-4742-9C39-D34F4B725DD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3764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Backgrou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5" descr="Seal on the Oval. Used as a background picture.">
            <a:extLst>
              <a:ext uri="{FF2B5EF4-FFF2-40B4-BE49-F238E27FC236}">
                <a16:creationId xmlns:a16="http://schemas.microsoft.com/office/drawing/2014/main" id="{C4E00CA3-028B-4946-BBB4-5C31154E32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1942" b="11942"/>
          <a:stretch/>
        </p:blipFill>
        <p:spPr>
          <a:xfrm>
            <a:off x="400279" y="374573"/>
            <a:ext cx="11391441" cy="57728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9F839D-17A6-464E-BE22-E9B747DF33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279" y="1912072"/>
            <a:ext cx="11390045" cy="2387600"/>
          </a:xfrm>
          <a:solidFill>
            <a:srgbClr val="FFFFFF">
              <a:alpha val="69804"/>
            </a:srgbClr>
          </a:solidFill>
        </p:spPr>
        <p:txBody>
          <a:bodyPr lIns="365760" anchor="ctr">
            <a:normAutofit/>
          </a:bodyPr>
          <a:lstStyle>
            <a:lvl1pPr algn="l">
              <a:defRPr sz="5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48FA3-A642-4E78-8E7B-809942D8C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71CDF-2BA0-4B12-BAB3-F078D4D10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702ADA-344D-4C5C-97AD-978608FF7B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274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s and Figures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9CF42-CFB0-4813-AFA8-72E0DF89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2332273"/>
            <a:ext cx="363794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96339C-BF56-4C01-9057-10C1041C7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3761295"/>
            <a:ext cx="3637944" cy="242836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 descr="Title ornament - do not edit.">
            <a:extLst>
              <a:ext uri="{FF2B5EF4-FFF2-40B4-BE49-F238E27FC236}">
                <a16:creationId xmlns:a16="http://schemas.microsoft.com/office/drawing/2014/main" id="{5F33B443-BC15-456F-A843-6F23BCE2348A}"/>
              </a:ext>
            </a:extLst>
          </p:cNvPr>
          <p:cNvCxnSpPr>
            <a:cxnSpLocks/>
          </p:cNvCxnSpPr>
          <p:nvPr userDrawn="1"/>
        </p:nvCxnSpPr>
        <p:spPr>
          <a:xfrm>
            <a:off x="839789" y="2060409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AB3712-421D-4D44-A208-FCFD9F142B3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579938" y="2332038"/>
            <a:ext cx="6608762" cy="38147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a chart or table</a:t>
            </a:r>
          </a:p>
        </p:txBody>
      </p:sp>
    </p:spTree>
    <p:extLst>
      <p:ext uri="{BB962C8B-B14F-4D97-AF65-F5344CB8AC3E}">
        <p14:creationId xmlns:p14="http://schemas.microsoft.com/office/powerpoint/2010/main" val="294952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8BB7286-594A-4C7F-91C3-90AF74F810B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856551" y="3242821"/>
            <a:ext cx="5441197" cy="242836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C3CEE6-576D-4A25-8B6C-C2373DA1C88A}"/>
              </a:ext>
            </a:extLst>
          </p:cNvPr>
          <p:cNvCxnSpPr>
            <a:cxnSpLocks/>
          </p:cNvCxnSpPr>
          <p:nvPr userDrawn="1"/>
        </p:nvCxnSpPr>
        <p:spPr>
          <a:xfrm>
            <a:off x="5856552" y="1541935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105C42B-C8C5-451C-A726-855DF2E486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5763" y="403767"/>
            <a:ext cx="4629150" cy="5743645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78E9976-AB2A-4D33-BDD3-3DD819648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6551" y="1806160"/>
            <a:ext cx="5441196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43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8BB7286-594A-4C7F-91C3-90AF74F810B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856551" y="3242821"/>
            <a:ext cx="5441197" cy="242836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C3CEE6-576D-4A25-8B6C-C2373DA1C88A}"/>
              </a:ext>
            </a:extLst>
          </p:cNvPr>
          <p:cNvCxnSpPr>
            <a:cxnSpLocks/>
          </p:cNvCxnSpPr>
          <p:nvPr userDrawn="1"/>
        </p:nvCxnSpPr>
        <p:spPr>
          <a:xfrm>
            <a:off x="5856552" y="1541935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105C42B-C8C5-451C-A726-855DF2E486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6873" y="427519"/>
            <a:ext cx="4572000" cy="296149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6F2A46D0-0103-4ABC-91D6-429E0656159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96873" y="3389014"/>
            <a:ext cx="2286000" cy="27432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BFAFE350-DAC2-4FA1-8058-2BB689DE6DE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682873" y="3389014"/>
            <a:ext cx="2286000" cy="27432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79F3245-5C19-491B-A3C7-0953BE94E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6551" y="1806160"/>
            <a:ext cx="5441196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3615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9CF42-CFB0-4813-AFA8-72E0DF89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2332273"/>
            <a:ext cx="363794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96339C-BF56-4C01-9057-10C1041C7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3761295"/>
            <a:ext cx="3637944" cy="105580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F33B443-BC15-456F-A843-6F23BCE2348A}"/>
              </a:ext>
            </a:extLst>
          </p:cNvPr>
          <p:cNvCxnSpPr>
            <a:cxnSpLocks/>
          </p:cNvCxnSpPr>
          <p:nvPr userDrawn="1"/>
        </p:nvCxnSpPr>
        <p:spPr>
          <a:xfrm>
            <a:off x="839789" y="2060409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9BD27-A5AE-4AED-A944-00ED745F24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57203" y="696457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B9DF506-FA73-4B69-BFF8-9508CCD1B3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57204" y="2453541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D3C25E06-F692-49FF-AE8E-D1AB6FF3AAB9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5057204" y="2763582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11ED6439-33AD-49C2-871A-58168B09AD8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374140" y="696457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724A983-E2D4-411D-8E9C-28DDCC5FAF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74141" y="2453541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42A31C1D-8F1D-4CB6-9F05-8D8BB079EB90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7374141" y="2763582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E32EFC8D-798E-4678-A87B-C90DCCB5A99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691076" y="696457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B1DD5E6-B902-4C2D-9D16-3F59B4BCBA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91077" y="2453541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52D6015B-E243-493B-AEF7-C9745236520A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9691077" y="2763582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A5B97012-2868-43C2-9206-9E4FE0F4F61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078858" y="3386275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8454760-D7F3-475D-A20B-0C0BCB057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78859" y="5143359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D393514-D249-454A-BB12-08A04E74C5AB}"/>
              </a:ext>
            </a:extLst>
          </p:cNvPr>
          <p:cNvSpPr>
            <a:spLocks noGrp="1"/>
          </p:cNvSpPr>
          <p:nvPr>
            <p:ph sz="half" idx="28"/>
          </p:nvPr>
        </p:nvSpPr>
        <p:spPr>
          <a:xfrm>
            <a:off x="5078859" y="5453400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D278255C-18BA-474E-96F6-62A50AF41CA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395795" y="3386275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4F57BC1-C0AE-424B-9367-C3705C88E5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95796" y="5143359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B8CE1909-D1B0-4CED-A8A6-86452D796376}"/>
              </a:ext>
            </a:extLst>
          </p:cNvPr>
          <p:cNvSpPr>
            <a:spLocks noGrp="1"/>
          </p:cNvSpPr>
          <p:nvPr>
            <p:ph sz="half" idx="31"/>
          </p:nvPr>
        </p:nvSpPr>
        <p:spPr>
          <a:xfrm>
            <a:off x="7395796" y="5453400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7844A874-C4B9-4320-AE76-AA222CA8567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9712731" y="3386275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FCF80027-C4C4-4FAC-8656-046DDF8D9C8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12732" y="5143359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5AC34476-3C87-41CC-8284-D6A31C7F741D}"/>
              </a:ext>
            </a:extLst>
          </p:cNvPr>
          <p:cNvSpPr>
            <a:spLocks noGrp="1"/>
          </p:cNvSpPr>
          <p:nvPr>
            <p:ph sz="half" idx="34"/>
          </p:nvPr>
        </p:nvSpPr>
        <p:spPr>
          <a:xfrm>
            <a:off x="9712732" y="5453400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42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8A03F2-9CC5-4C7D-98F8-9957C8092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1A53CF-A8C8-4BBA-B9A9-B09B8659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BF50D38-5438-F344-9475-34794C400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042"/>
            <a:ext cx="10515600" cy="83885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08DB35-EBE4-7D47-B3CA-C94ADD2F76D2}"/>
              </a:ext>
            </a:extLst>
          </p:cNvPr>
          <p:cNvCxnSpPr>
            <a:cxnSpLocks/>
          </p:cNvCxnSpPr>
          <p:nvPr userDrawn="1"/>
        </p:nvCxnSpPr>
        <p:spPr>
          <a:xfrm>
            <a:off x="838200" y="801837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6887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3F5652-5F8D-4F3B-BE45-6F2FE0F56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FDEF2A-FDC4-461B-A64A-242E9A04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241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Light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4001C-171D-4E3E-B5D6-BCADE39B6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09603"/>
            <a:ext cx="10515600" cy="819397"/>
          </a:xfrm>
        </p:spPr>
        <p:txBody>
          <a:bodyPr anchor="t">
            <a:normAutofit/>
          </a:bodyPr>
          <a:lstStyle>
            <a:lvl1pPr>
              <a:defRPr sz="5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34708-1F7D-4A7D-990D-4B0285713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57508"/>
            <a:ext cx="10515600" cy="496976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17FDA-A121-4B28-8DDF-D450DD471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99B5A-7DCC-4693-81DE-0BE66B97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216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Re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descr="Red background with notch.">
            <a:extLst>
              <a:ext uri="{FF2B5EF4-FFF2-40B4-BE49-F238E27FC236}">
                <a16:creationId xmlns:a16="http://schemas.microsoft.com/office/drawing/2014/main" id="{221065E6-A38E-4F0C-8A91-83E3ADB9FE2D}"/>
              </a:ext>
            </a:extLst>
          </p:cNvPr>
          <p:cNvSpPr/>
          <p:nvPr userDrawn="1"/>
        </p:nvSpPr>
        <p:spPr>
          <a:xfrm>
            <a:off x="400280" y="374573"/>
            <a:ext cx="11391441" cy="5772839"/>
          </a:xfrm>
          <a:custGeom>
            <a:avLst/>
            <a:gdLst>
              <a:gd name="connsiteX0" fmla="*/ 0 w 11391441"/>
              <a:gd name="connsiteY0" fmla="*/ 11017 h 5772839"/>
              <a:gd name="connsiteX1" fmla="*/ 0 w 11391441"/>
              <a:gd name="connsiteY1" fmla="*/ 5772839 h 5772839"/>
              <a:gd name="connsiteX2" fmla="*/ 10796530 w 11391441"/>
              <a:gd name="connsiteY2" fmla="*/ 5772839 h 5772839"/>
              <a:gd name="connsiteX3" fmla="*/ 11391441 w 11391441"/>
              <a:gd name="connsiteY3" fmla="*/ 5177928 h 5772839"/>
              <a:gd name="connsiteX4" fmla="*/ 11391441 w 11391441"/>
              <a:gd name="connsiteY4" fmla="*/ 0 h 5772839"/>
              <a:gd name="connsiteX5" fmla="*/ 0 w 11391441"/>
              <a:gd name="connsiteY5" fmla="*/ 11017 h 5772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1441" h="5772839">
                <a:moveTo>
                  <a:pt x="0" y="11017"/>
                </a:moveTo>
                <a:lnTo>
                  <a:pt x="0" y="5772839"/>
                </a:lnTo>
                <a:lnTo>
                  <a:pt x="10796530" y="5772839"/>
                </a:lnTo>
                <a:lnTo>
                  <a:pt x="11391441" y="5177928"/>
                </a:lnTo>
                <a:lnTo>
                  <a:pt x="11391441" y="0"/>
                </a:lnTo>
                <a:lnTo>
                  <a:pt x="0" y="11017"/>
                </a:lnTo>
                <a:close/>
              </a:path>
            </a:pathLst>
          </a:custGeom>
          <a:solidFill>
            <a:srgbClr val="BA0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17FDA-A121-4B28-8DDF-D450DD471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99B5A-7DCC-4693-81DE-0BE66B97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2AE5508-873C-8C4C-A88E-C1B4E571D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09603"/>
            <a:ext cx="10515600" cy="819397"/>
          </a:xfrm>
        </p:spPr>
        <p:txBody>
          <a:bodyPr anchor="t">
            <a:normAutofit/>
          </a:bodyPr>
          <a:lstStyle>
            <a:lvl1pPr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C83112E-B440-C046-B221-F7DBDB8A7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57508"/>
            <a:ext cx="10515600" cy="496976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4062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221065E6-A38E-4F0C-8A91-83E3ADB9FE2D}"/>
              </a:ext>
            </a:extLst>
          </p:cNvPr>
          <p:cNvSpPr/>
          <p:nvPr userDrawn="1"/>
        </p:nvSpPr>
        <p:spPr>
          <a:xfrm>
            <a:off x="400280" y="374573"/>
            <a:ext cx="11391441" cy="5772839"/>
          </a:xfrm>
          <a:custGeom>
            <a:avLst/>
            <a:gdLst>
              <a:gd name="connsiteX0" fmla="*/ 0 w 11391441"/>
              <a:gd name="connsiteY0" fmla="*/ 11017 h 5772839"/>
              <a:gd name="connsiteX1" fmla="*/ 0 w 11391441"/>
              <a:gd name="connsiteY1" fmla="*/ 5772839 h 5772839"/>
              <a:gd name="connsiteX2" fmla="*/ 10796530 w 11391441"/>
              <a:gd name="connsiteY2" fmla="*/ 5772839 h 5772839"/>
              <a:gd name="connsiteX3" fmla="*/ 11391441 w 11391441"/>
              <a:gd name="connsiteY3" fmla="*/ 5177928 h 5772839"/>
              <a:gd name="connsiteX4" fmla="*/ 11391441 w 11391441"/>
              <a:gd name="connsiteY4" fmla="*/ 0 h 5772839"/>
              <a:gd name="connsiteX5" fmla="*/ 0 w 11391441"/>
              <a:gd name="connsiteY5" fmla="*/ 11017 h 5772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1441" h="5772839">
                <a:moveTo>
                  <a:pt x="0" y="11017"/>
                </a:moveTo>
                <a:lnTo>
                  <a:pt x="0" y="5772839"/>
                </a:lnTo>
                <a:lnTo>
                  <a:pt x="10796530" y="5772839"/>
                </a:lnTo>
                <a:lnTo>
                  <a:pt x="11391441" y="5177928"/>
                </a:lnTo>
                <a:lnTo>
                  <a:pt x="11391441" y="0"/>
                </a:lnTo>
                <a:lnTo>
                  <a:pt x="0" y="11017"/>
                </a:lnTo>
                <a:close/>
              </a:path>
            </a:pathLst>
          </a:custGeom>
          <a:solidFill>
            <a:srgbClr val="A2A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17FDA-A121-4B28-8DDF-D450DD471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99B5A-7DCC-4693-81DE-0BE66B97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994FE8C-BFE3-EA46-9F67-FCF68481C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09603"/>
            <a:ext cx="10515600" cy="819397"/>
          </a:xfrm>
        </p:spPr>
        <p:txBody>
          <a:bodyPr anchor="t">
            <a:normAutofit/>
          </a:bodyPr>
          <a:lstStyle>
            <a:lvl1pPr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68173B2-180C-2442-AB23-1F3D56096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57508"/>
            <a:ext cx="10515600" cy="496976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5728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17FDA-A121-4B28-8DDF-D450DD471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99B5A-7DCC-4693-81DE-0BE66B97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D4E7D8D-3CE6-BC4E-BA91-C825C3B79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09603"/>
            <a:ext cx="10515600" cy="819397"/>
          </a:xfrm>
        </p:spPr>
        <p:txBody>
          <a:bodyPr anchor="t">
            <a:normAutofit/>
          </a:bodyPr>
          <a:lstStyle>
            <a:lvl1pPr>
              <a:defRPr sz="5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9BB5AB9-FC6F-7F4D-885C-DFDA82290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57508"/>
            <a:ext cx="10515600" cy="496976"/>
          </a:xfrm>
        </p:spPr>
        <p:txBody>
          <a:bodyPr>
            <a:normAutofit/>
          </a:bodyPr>
          <a:lstStyle>
            <a:lvl1pPr marL="0" indent="0">
              <a:buNone/>
              <a:defRPr sz="2600" b="1" i="0">
                <a:solidFill>
                  <a:schemeClr val="tx1"/>
                </a:solidFill>
                <a:latin typeface="Buckeye Sans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8755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7AA6A-DE3E-452A-8765-F4A9FE447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042"/>
            <a:ext cx="10515600" cy="83885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92BB6-0EC3-47A0-964A-91B4EAB22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1509"/>
            <a:ext cx="10515600" cy="40154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7D5D7-B1FE-44D4-9552-B7681E39C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99665-9022-4763-9F34-BC62AC63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748A89-EDD3-4E47-AFE7-62C61C34960B}"/>
              </a:ext>
            </a:extLst>
          </p:cNvPr>
          <p:cNvCxnSpPr>
            <a:cxnSpLocks/>
          </p:cNvCxnSpPr>
          <p:nvPr userDrawn="1"/>
        </p:nvCxnSpPr>
        <p:spPr>
          <a:xfrm>
            <a:off x="838200" y="801837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538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110778-4DA8-45B3-97ED-ECBE5C6085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83038"/>
            <a:ext cx="320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96339C-BF56-4C01-9057-10C1041C7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06950"/>
            <a:ext cx="3200400" cy="306072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4800EDF-F600-4ABA-9A26-740C4D40C6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1812" y="1883038"/>
            <a:ext cx="320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15DC47ED-65AF-468C-B064-C602467FDF9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1812" y="2706950"/>
            <a:ext cx="3200400" cy="306072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A0CF29B-96BC-43D9-8AB6-6FADA9A928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75124" y="1894991"/>
            <a:ext cx="320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19B7547-6851-4E06-A147-72DEB3E25657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75124" y="2718903"/>
            <a:ext cx="3200400" cy="306072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40F89D-2F52-4A06-A26B-F81A4CCA049C}"/>
              </a:ext>
            </a:extLst>
          </p:cNvPr>
          <p:cNvCxnSpPr>
            <a:cxnSpLocks/>
          </p:cNvCxnSpPr>
          <p:nvPr userDrawn="1"/>
        </p:nvCxnSpPr>
        <p:spPr>
          <a:xfrm flipV="1">
            <a:off x="4246764" y="2377658"/>
            <a:ext cx="0" cy="34019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6615C9D-EE6C-4B25-8C7B-BD41495EDEDC}"/>
              </a:ext>
            </a:extLst>
          </p:cNvPr>
          <p:cNvCxnSpPr>
            <a:cxnSpLocks/>
          </p:cNvCxnSpPr>
          <p:nvPr userDrawn="1"/>
        </p:nvCxnSpPr>
        <p:spPr>
          <a:xfrm flipV="1">
            <a:off x="7915362" y="2377658"/>
            <a:ext cx="0" cy="34019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670F325A-C820-6347-A10B-9DD63E3B7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042"/>
            <a:ext cx="10515600" cy="83885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4D95B3B-5BE2-F245-A653-7ABF52BA55BB}"/>
              </a:ext>
            </a:extLst>
          </p:cNvPr>
          <p:cNvCxnSpPr>
            <a:cxnSpLocks/>
          </p:cNvCxnSpPr>
          <p:nvPr userDrawn="1"/>
        </p:nvCxnSpPr>
        <p:spPr>
          <a:xfrm>
            <a:off x="838200" y="801837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903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9CF42-CFB0-4813-AFA8-72E0DF89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2332273"/>
            <a:ext cx="363794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96339C-BF56-4C01-9057-10C1041C7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3761295"/>
            <a:ext cx="3637944" cy="105580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F33B443-BC15-456F-A843-6F23BCE2348A}"/>
              </a:ext>
            </a:extLst>
          </p:cNvPr>
          <p:cNvCxnSpPr>
            <a:cxnSpLocks/>
          </p:cNvCxnSpPr>
          <p:nvPr userDrawn="1"/>
        </p:nvCxnSpPr>
        <p:spPr>
          <a:xfrm>
            <a:off x="839789" y="2060409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7233CD8-5E31-4581-814D-DA09D49C1F86}"/>
              </a:ext>
            </a:extLst>
          </p:cNvPr>
          <p:cNvCxnSpPr>
            <a:cxnSpLocks/>
          </p:cNvCxnSpPr>
          <p:nvPr userDrawn="1"/>
        </p:nvCxnSpPr>
        <p:spPr>
          <a:xfrm flipV="1">
            <a:off x="4982055" y="1355651"/>
            <a:ext cx="0" cy="470578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9BD27-A5AE-4AED-A944-00ED745F24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95829" y="1186651"/>
            <a:ext cx="914400" cy="9144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B9DF506-FA73-4B69-BFF8-9508CCD1B3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61823" y="1197473"/>
            <a:ext cx="4524097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D3C25E06-F692-49FF-AE8E-D1AB6FF3AAB9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6561816" y="1494459"/>
            <a:ext cx="4524097" cy="7547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3B784B6F-C536-4BE2-9F68-EFD22C48A7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95822" y="2625206"/>
            <a:ext cx="914400" cy="914400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98CA5EED-CA8D-41CE-A9A2-2D0FD1FFEA2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61816" y="2636028"/>
            <a:ext cx="4524097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6A62EE4C-12CF-4CD9-A03E-75610F65D462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6561809" y="2933014"/>
            <a:ext cx="4524097" cy="7547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1EDC020B-92DF-44EE-8F61-D1F5715938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495822" y="3984098"/>
            <a:ext cx="914400" cy="914400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6EC31054-F323-447E-A250-00C70D0332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61816" y="3994920"/>
            <a:ext cx="4524097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2A0E534F-F82F-491F-A155-625F7F13DD81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6561809" y="4291906"/>
            <a:ext cx="4524097" cy="7547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8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7D5D7-B1FE-44D4-9552-B7681E39C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99665-9022-4763-9F34-BC62AC63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5C1AF12-65D7-4CCC-B876-272178DEF7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975" y="2178050"/>
            <a:ext cx="3200400" cy="1555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500">
                <a:latin typeface="+mj-lt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78A9C5-0FEF-4CDF-8E0D-77B2B3787EB1}"/>
              </a:ext>
            </a:extLst>
          </p:cNvPr>
          <p:cNvCxnSpPr>
            <a:cxnSpLocks/>
          </p:cNvCxnSpPr>
          <p:nvPr userDrawn="1"/>
        </p:nvCxnSpPr>
        <p:spPr>
          <a:xfrm>
            <a:off x="2117969" y="3771508"/>
            <a:ext cx="548640" cy="0"/>
          </a:xfrm>
          <a:prstGeom prst="line">
            <a:avLst/>
          </a:prstGeom>
          <a:ln w="79375">
            <a:solidFill>
              <a:srgbClr val="BA0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31E8251-4870-40ED-8F84-F3F4065F8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5983" y="4133426"/>
            <a:ext cx="3200400" cy="296986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C921F103-A52D-4BF8-A426-261D45BC06E9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815976" y="4430412"/>
            <a:ext cx="3200400" cy="754756"/>
          </a:xfrm>
        </p:spPr>
        <p:txBody>
          <a:bodyPr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47B445D7-04D9-4518-A91A-395D959AA54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2024" y="2178050"/>
            <a:ext cx="3200400" cy="1555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500">
                <a:latin typeface="+mj-lt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F2A72AE-B0BA-451A-A298-6F08D46BE149}"/>
              </a:ext>
            </a:extLst>
          </p:cNvPr>
          <p:cNvCxnSpPr>
            <a:cxnSpLocks/>
          </p:cNvCxnSpPr>
          <p:nvPr userDrawn="1"/>
        </p:nvCxnSpPr>
        <p:spPr>
          <a:xfrm>
            <a:off x="5720579" y="3771508"/>
            <a:ext cx="548640" cy="0"/>
          </a:xfrm>
          <a:prstGeom prst="line">
            <a:avLst/>
          </a:prstGeom>
          <a:ln w="79375">
            <a:solidFill>
              <a:srgbClr val="BA0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44B66B5-8A11-414B-BD6A-3CA8D49CDAC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62032" y="4133426"/>
            <a:ext cx="3200400" cy="296986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9B83ED64-7985-4721-920B-54BC42A5E1D7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4362025" y="4430412"/>
            <a:ext cx="3200400" cy="754756"/>
          </a:xfrm>
        </p:spPr>
        <p:txBody>
          <a:bodyPr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48CFB95A-0D9D-453A-9CB2-BF05EF3E7A0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908066" y="2178050"/>
            <a:ext cx="3200400" cy="1555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500">
                <a:latin typeface="+mj-lt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F95B02B-287E-4902-9AF6-04C885FA6DD1}"/>
              </a:ext>
            </a:extLst>
          </p:cNvPr>
          <p:cNvCxnSpPr>
            <a:cxnSpLocks/>
          </p:cNvCxnSpPr>
          <p:nvPr userDrawn="1"/>
        </p:nvCxnSpPr>
        <p:spPr>
          <a:xfrm>
            <a:off x="9276048" y="3771508"/>
            <a:ext cx="548640" cy="0"/>
          </a:xfrm>
          <a:prstGeom prst="line">
            <a:avLst/>
          </a:prstGeom>
          <a:ln w="79375">
            <a:solidFill>
              <a:srgbClr val="BA0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D79EC675-E9A3-4C03-B61F-A49031FA50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908074" y="4133426"/>
            <a:ext cx="3200400" cy="296986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8429F79-518E-407C-8FF2-83D7C7D801FD}"/>
              </a:ext>
            </a:extLst>
          </p:cNvPr>
          <p:cNvSpPr>
            <a:spLocks noGrp="1"/>
          </p:cNvSpPr>
          <p:nvPr>
            <p:ph sz="half" idx="28"/>
          </p:nvPr>
        </p:nvSpPr>
        <p:spPr>
          <a:xfrm>
            <a:off x="7908067" y="4430412"/>
            <a:ext cx="3200400" cy="754756"/>
          </a:xfrm>
        </p:spPr>
        <p:txBody>
          <a:bodyPr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784EC54A-1238-054A-B123-4E089148A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042"/>
            <a:ext cx="10515600" cy="83885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FB88219-839E-554B-B72F-F7177AF5404C}"/>
              </a:ext>
            </a:extLst>
          </p:cNvPr>
          <p:cNvCxnSpPr>
            <a:cxnSpLocks/>
          </p:cNvCxnSpPr>
          <p:nvPr userDrawn="1"/>
        </p:nvCxnSpPr>
        <p:spPr>
          <a:xfrm>
            <a:off x="838200" y="801837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3962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BEA513-5076-4D62-8F85-69A918D7E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855A3-A75E-4A34-A5A1-1B324FA10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The Ohio State University word logo with Block O">
            <a:extLst>
              <a:ext uri="{FF2B5EF4-FFF2-40B4-BE49-F238E27FC236}">
                <a16:creationId xmlns:a16="http://schemas.microsoft.com/office/drawing/2014/main" id="{F4663FBE-A0D1-4371-8BE2-6E00A4B835A4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401676" y="6331563"/>
            <a:ext cx="2382828" cy="34165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8F603-DAEE-420E-95E6-F502567586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97749" y="5782287"/>
            <a:ext cx="4973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DFA4CD3D-26C8-47FF-8D13-9B32BAAB473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501DD-FBD8-4A19-BD71-AB3CFFDE4D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75524" y="629641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DD36CDE4-A224-6248-B934-4953CFFA7640}"/>
              </a:ext>
            </a:extLst>
          </p:cNvPr>
          <p:cNvSpPr/>
          <p:nvPr userDrawn="1"/>
        </p:nvSpPr>
        <p:spPr>
          <a:xfrm>
            <a:off x="400280" y="374573"/>
            <a:ext cx="11391441" cy="5772839"/>
          </a:xfrm>
          <a:custGeom>
            <a:avLst/>
            <a:gdLst>
              <a:gd name="connsiteX0" fmla="*/ 0 w 11391441"/>
              <a:gd name="connsiteY0" fmla="*/ 11017 h 5772839"/>
              <a:gd name="connsiteX1" fmla="*/ 0 w 11391441"/>
              <a:gd name="connsiteY1" fmla="*/ 5772839 h 5772839"/>
              <a:gd name="connsiteX2" fmla="*/ 10796530 w 11391441"/>
              <a:gd name="connsiteY2" fmla="*/ 5772839 h 5772839"/>
              <a:gd name="connsiteX3" fmla="*/ 11391441 w 11391441"/>
              <a:gd name="connsiteY3" fmla="*/ 5177928 h 5772839"/>
              <a:gd name="connsiteX4" fmla="*/ 11391441 w 11391441"/>
              <a:gd name="connsiteY4" fmla="*/ 0 h 5772839"/>
              <a:gd name="connsiteX5" fmla="*/ 0 w 11391441"/>
              <a:gd name="connsiteY5" fmla="*/ 11017 h 5772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1441" h="5772839">
                <a:moveTo>
                  <a:pt x="0" y="11017"/>
                </a:moveTo>
                <a:lnTo>
                  <a:pt x="0" y="5772839"/>
                </a:lnTo>
                <a:lnTo>
                  <a:pt x="10796530" y="5772839"/>
                </a:lnTo>
                <a:lnTo>
                  <a:pt x="11391441" y="5177928"/>
                </a:lnTo>
                <a:lnTo>
                  <a:pt x="11391441" y="0"/>
                </a:lnTo>
                <a:lnTo>
                  <a:pt x="0" y="11017"/>
                </a:lnTo>
                <a:close/>
              </a:path>
            </a:pathLst>
          </a:custGeom>
          <a:solidFill>
            <a:srgbClr val="A2AAAD">
              <a:alpha val="1016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057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BA0C2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tableau.com/current/pro/desktop/en-us/parameters_create.htm" TargetMode="External"/><Relationship Id="rId7" Type="http://schemas.openxmlformats.org/officeDocument/2006/relationships/hyperlink" Target="https://help.tableau.com/current/pro/desktop/en-us/calculations_aggregation.ht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help.tableau.com/current/reader/desktop/en-us/reader_filter.htm" TargetMode="External"/><Relationship Id="rId5" Type="http://schemas.openxmlformats.org/officeDocument/2006/relationships/hyperlink" Target="https://help.tableau.com/current/pro/desktop/en-us/calculations_calculatedfields_create.htm" TargetMode="External"/><Relationship Id="rId4" Type="http://schemas.openxmlformats.org/officeDocument/2006/relationships/hyperlink" Target="https://help.tableau.com/current/pro/desktop/en-us/calculations_calculatedfields_lod.ht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AA497-3EF5-1351-B434-3636DB84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Module 3 Hands-on Activities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EF73C3-E6E8-F26E-AC8B-71BA1ED6F1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8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97C30-3DE4-1EE1-F506-5B6EFD979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53413B-961D-C880-C9F6-2AD433269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05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42A32-94D0-8F10-B7D5-8F0305E4F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Calculations</a:t>
            </a:r>
            <a:r>
              <a:rPr lang="en-US" baseline="30000"/>
              <a:t>5</a:t>
            </a:r>
            <a:r>
              <a:rPr lang="en-US"/>
              <a:t> </a:t>
            </a:r>
          </a:p>
        </p:txBody>
      </p:sp>
      <p:pic>
        <p:nvPicPr>
          <p:cNvPr id="6" name="Calculations (1).mp4">
            <a:hlinkClick r:id="" action="ppaction://media"/>
            <a:extLst>
              <a:ext uri="{FF2B5EF4-FFF2-40B4-BE49-F238E27FC236}">
                <a16:creationId xmlns:a16="http://schemas.microsoft.com/office/drawing/2014/main" id="{70E13D83-C206-A9B9-DE68-92F6A1C48D4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16400" y="1798495"/>
            <a:ext cx="7137400" cy="401478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E8E786-FFC0-EB97-2231-A3E5AB7AE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C4F8D0-5E50-166A-167C-24661891C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836B74-C011-D3F6-9E72-082BC26A6104}"/>
              </a:ext>
            </a:extLst>
          </p:cNvPr>
          <p:cNvSpPr txBox="1"/>
          <p:nvPr/>
        </p:nvSpPr>
        <p:spPr>
          <a:xfrm>
            <a:off x="897362" y="2228671"/>
            <a:ext cx="29241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Calculated field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If else statement 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Table calculations</a:t>
            </a:r>
          </a:p>
        </p:txBody>
      </p:sp>
    </p:spTree>
    <p:extLst>
      <p:ext uri="{BB962C8B-B14F-4D97-AF65-F5344CB8AC3E}">
        <p14:creationId xmlns:p14="http://schemas.microsoft.com/office/powerpoint/2010/main" val="394490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3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8656E-A79C-3BF3-38EE-DA98B4D23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Hands-on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8CD90-71A4-4F02-AB99-7BE34CE73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Upload “</a:t>
            </a:r>
            <a:r>
              <a:rPr lang="en-US" err="1"/>
              <a:t>Output.csv</a:t>
            </a:r>
            <a:r>
              <a:rPr lang="en-US"/>
              <a:t>” file from Module 2</a:t>
            </a:r>
          </a:p>
          <a:p>
            <a:r>
              <a:rPr lang="en-US"/>
              <a:t>Calculations activity </a:t>
            </a:r>
          </a:p>
          <a:p>
            <a:r>
              <a:rPr lang="en-US"/>
              <a:t>LOD activity</a:t>
            </a:r>
          </a:p>
          <a:p>
            <a:r>
              <a:rPr lang="en-US"/>
              <a:t>Parameter activity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71FE73-B5C7-78D9-02FE-4F56DDE77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2764E2-CBF7-9AC5-032A-8D6F643C6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17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E0BD3-3423-C06B-33FB-A02FC2580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 Parameter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6F960-57A7-7E67-2BE5-B93886C68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149" y="1856504"/>
            <a:ext cx="10515600" cy="4015454"/>
          </a:xfrm>
        </p:spPr>
        <p:txBody>
          <a:bodyPr>
            <a:norm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Directions Create Parameter &amp; Calculated Field Filter for Fatalities, Total Victims, and Injured. 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Click on square box with + to create a new sheet. 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Click on left toolbar click the down arrow, choose </a:t>
            </a:r>
            <a:r>
              <a:rPr kumimoji="0" lang="en-US" sz="1500" b="0" i="1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create parameter</a:t>
            </a: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Edit Parameter box will open.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Name Parameter: </a:t>
            </a:r>
            <a:r>
              <a:rPr kumimoji="0" lang="en-US" sz="1500" b="1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Chosen Stat. 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Change data type to string and allowable values to List. 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Click on values. Write:</a:t>
            </a:r>
          </a:p>
          <a:p>
            <a:pPr marL="685800" marR="0" lvl="1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Fatalities</a:t>
            </a:r>
          </a:p>
          <a:p>
            <a:pPr marL="685800" marR="0" lvl="1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Injured</a:t>
            </a:r>
          </a:p>
          <a:p>
            <a:pPr marL="685800" marR="0" lvl="1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Total Victims.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Click ok. The edit parameter box will close. 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Click on down arrow on left toolbar, choose </a:t>
            </a:r>
            <a:r>
              <a:rPr kumimoji="0" lang="en-US" sz="1500" b="0" i="1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create calculated field.</a:t>
            </a: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 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Box opens for calculated field.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Name calculated field- </a:t>
            </a:r>
            <a:r>
              <a:rPr kumimoji="0" lang="en-US" sz="1500" b="1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Chosen Stat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Write: ﻿﻿CASE [Parameters].[Chosen Stat] WHEN "Fatalities" THEN [Fatalities] WHEN "Injured" THEN [Injured] ELSE [Total Victims] END</a:t>
            </a:r>
          </a:p>
          <a:p>
            <a:pPr marL="342900" marR="0" lvl="0" indent="-3429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ea typeface="+mn-ea"/>
                <a:cs typeface="+mn-cs"/>
              </a:rPr>
              <a:t>Hit ok. The calculated field is now dynamically linked to the parameter creating a filter. 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48BE46-69CA-DF26-528D-658D60757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DFCD03-35D5-114C-9FAB-DC3B509F9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098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70624-0262-7884-F80A-7EAF170F7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149" y="925082"/>
            <a:ext cx="10515600" cy="838854"/>
          </a:xfrm>
        </p:spPr>
        <p:txBody>
          <a:bodyPr/>
          <a:lstStyle/>
          <a:p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BA0C2F"/>
                </a:solidFill>
                <a:effectLst/>
                <a:uLnTx/>
                <a:uFillTx/>
                <a:latin typeface="Buckeye Serif Black"/>
                <a:ea typeface="+mj-ea"/>
                <a:cs typeface="+mj-cs"/>
              </a:rPr>
              <a:t>List of Cases by Chosen Stat. Table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E45B4-6FF8-1317-BC73-22A17C355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Drop the </a:t>
            </a:r>
            <a:r>
              <a:rPr lang="en-US" sz="1900" b="1">
                <a:solidFill>
                  <a:srgbClr val="666666"/>
                </a:solidFill>
              </a:rPr>
              <a:t>Case </a:t>
            </a:r>
            <a:r>
              <a:rPr lang="en-US" sz="1900">
                <a:solidFill>
                  <a:srgbClr val="666666"/>
                </a:solidFill>
              </a:rPr>
              <a:t>field on to the rows shelf. </a:t>
            </a:r>
          </a:p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Drop the </a:t>
            </a:r>
            <a:r>
              <a:rPr lang="en-US" sz="1900" b="1">
                <a:solidFill>
                  <a:srgbClr val="666666"/>
                </a:solidFill>
              </a:rPr>
              <a:t>Date</a:t>
            </a:r>
            <a:r>
              <a:rPr lang="en-US" sz="1900">
                <a:solidFill>
                  <a:srgbClr val="666666"/>
                </a:solidFill>
              </a:rPr>
              <a:t> field onto the rows shelf. </a:t>
            </a:r>
          </a:p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Drop the </a:t>
            </a:r>
            <a:r>
              <a:rPr lang="en-US" sz="1900" b="1">
                <a:solidFill>
                  <a:srgbClr val="666666"/>
                </a:solidFill>
              </a:rPr>
              <a:t>Chosen Stat </a:t>
            </a:r>
            <a:r>
              <a:rPr lang="en-US" sz="1900">
                <a:solidFill>
                  <a:srgbClr val="666666"/>
                </a:solidFill>
              </a:rPr>
              <a:t>field onto the text mark.</a:t>
            </a:r>
          </a:p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Drop the </a:t>
            </a:r>
            <a:r>
              <a:rPr lang="en-US" sz="1900" b="1">
                <a:solidFill>
                  <a:srgbClr val="666666"/>
                </a:solidFill>
              </a:rPr>
              <a:t>Summary</a:t>
            </a:r>
            <a:r>
              <a:rPr lang="en-US" sz="1900">
                <a:solidFill>
                  <a:srgbClr val="666666"/>
                </a:solidFill>
              </a:rPr>
              <a:t> field onto the tooltip mark.</a:t>
            </a:r>
          </a:p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Drop </a:t>
            </a:r>
            <a:r>
              <a:rPr lang="en-US" sz="1900" b="1">
                <a:solidFill>
                  <a:srgbClr val="666666"/>
                </a:solidFill>
              </a:rPr>
              <a:t>Chosen Stat Parameter </a:t>
            </a:r>
            <a:r>
              <a:rPr lang="en-US" sz="1900">
                <a:solidFill>
                  <a:srgbClr val="666666"/>
                </a:solidFill>
              </a:rPr>
              <a:t>onto the detail mark</a:t>
            </a:r>
          </a:p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Click on the title box above the table and edit title.</a:t>
            </a:r>
          </a:p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Add a </a:t>
            </a:r>
            <a:r>
              <a:rPr lang="en-US" sz="1900" b="1">
                <a:solidFill>
                  <a:srgbClr val="666666"/>
                </a:solidFill>
              </a:rPr>
              <a:t>:</a:t>
            </a:r>
            <a:r>
              <a:rPr lang="en-US" sz="1900">
                <a:solidFill>
                  <a:srgbClr val="666666"/>
                </a:solidFill>
              </a:rPr>
              <a:t> after sheet name and insert </a:t>
            </a:r>
            <a:r>
              <a:rPr lang="en-US" sz="1900" b="1" err="1">
                <a:solidFill>
                  <a:srgbClr val="666666"/>
                </a:solidFill>
              </a:rPr>
              <a:t>Parameters.ChosenStat</a:t>
            </a:r>
            <a:r>
              <a:rPr lang="en-US" sz="1900">
                <a:solidFill>
                  <a:srgbClr val="666666"/>
                </a:solidFill>
              </a:rPr>
              <a:t>.</a:t>
            </a:r>
            <a:br>
              <a:rPr lang="en-US" sz="1900">
                <a:solidFill>
                  <a:srgbClr val="666666"/>
                </a:solidFill>
              </a:rPr>
            </a:br>
            <a:r>
              <a:rPr lang="en-US" sz="1900">
                <a:solidFill>
                  <a:srgbClr val="666666"/>
                </a:solidFill>
              </a:rPr>
              <a:t>This give you a dynamic title.  </a:t>
            </a:r>
          </a:p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Click Analysis – Parameters – Chosen Stat. </a:t>
            </a:r>
          </a:p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The Chosen Stat filter now appears on the right pane. </a:t>
            </a:r>
          </a:p>
          <a:p>
            <a:pPr marL="457189" indent="-457189">
              <a:buAutoNum type="arabicPeriod"/>
            </a:pPr>
            <a:r>
              <a:rPr lang="en-US" sz="1900">
                <a:solidFill>
                  <a:srgbClr val="666666"/>
                </a:solidFill>
              </a:rPr>
              <a:t>Click it to change the values. 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769B6E-CAAB-CFD7-E7D9-227C879F3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0BD6D3-46A1-D08F-4ADD-E99668361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88A06F3-EA44-A298-B96C-68C4E543A4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881" y="1912935"/>
            <a:ext cx="2852883" cy="374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58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D392E-F62E-157F-D933-719FEFE38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64680-F444-DA0F-F90A-9D22EAC62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Filter the List of Cases table by a particular state </a:t>
            </a:r>
          </a:p>
          <a:p>
            <a:pPr lvl="1"/>
            <a:r>
              <a:rPr lang="en-US"/>
              <a:t>For example, this would be helpful if we wanted to filter the table to only view the data on mass shootings in the state of Ohio.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BCC2B6-549A-3B97-538A-60691B7BA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D6CB00-33FA-B5D6-D754-D4E0AB020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917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FA46-6144-56DC-F366-D9815E02F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>
                <a:solidFill>
                  <a:srgbClr val="C00000"/>
                </a:solidFill>
              </a:rPr>
              <a:t>Statistics By Setting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ED675-2ACE-A487-562F-B34643758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61509"/>
            <a:ext cx="10459549" cy="4015454"/>
          </a:xfrm>
        </p:spPr>
        <p:txBody>
          <a:bodyPr>
            <a:normAutofit/>
          </a:bodyPr>
          <a:lstStyle/>
          <a:p>
            <a:pPr marL="457189" indent="-457189">
              <a:buAutoNum type="arabicPeriod"/>
            </a:pPr>
            <a:r>
              <a:rPr lang="en-US" sz="1800">
                <a:solidFill>
                  <a:srgbClr val="666666"/>
                </a:solidFill>
              </a:rPr>
              <a:t>Create a new sheet and name it By Venue. </a:t>
            </a:r>
          </a:p>
          <a:p>
            <a:pPr marL="457189" indent="-457189">
              <a:buAutoNum type="arabicPeriod"/>
            </a:pPr>
            <a:r>
              <a:rPr lang="en-US" sz="1800">
                <a:solidFill>
                  <a:srgbClr val="666666"/>
                </a:solidFill>
              </a:rPr>
              <a:t>Drop  </a:t>
            </a:r>
            <a:r>
              <a:rPr lang="en-US" sz="1800" b="1">
                <a:solidFill>
                  <a:srgbClr val="666666"/>
                </a:solidFill>
              </a:rPr>
              <a:t>Location 1 </a:t>
            </a:r>
            <a:r>
              <a:rPr lang="en-US" sz="1800">
                <a:solidFill>
                  <a:srgbClr val="666666"/>
                </a:solidFill>
              </a:rPr>
              <a:t>on to the Columns Shelf</a:t>
            </a:r>
          </a:p>
          <a:p>
            <a:pPr marL="457189" indent="-457189">
              <a:buAutoNum type="arabicPeriod"/>
            </a:pPr>
            <a:r>
              <a:rPr lang="en-US" sz="1800">
                <a:solidFill>
                  <a:srgbClr val="666666"/>
                </a:solidFill>
              </a:rPr>
              <a:t>Drop </a:t>
            </a:r>
            <a:r>
              <a:rPr lang="en-US" sz="1800" b="1">
                <a:solidFill>
                  <a:srgbClr val="666666"/>
                </a:solidFill>
              </a:rPr>
              <a:t>Case</a:t>
            </a:r>
            <a:r>
              <a:rPr lang="en-US" sz="1800">
                <a:solidFill>
                  <a:srgbClr val="666666"/>
                </a:solidFill>
              </a:rPr>
              <a:t> onto the Rows shelf. </a:t>
            </a:r>
          </a:p>
          <a:p>
            <a:pPr marL="457189" indent="-457189">
              <a:buAutoNum type="arabicPeriod"/>
            </a:pPr>
            <a:r>
              <a:rPr lang="en-US" sz="1800">
                <a:solidFill>
                  <a:srgbClr val="666666"/>
                </a:solidFill>
              </a:rPr>
              <a:t>Click the down arrow on the </a:t>
            </a:r>
            <a:r>
              <a:rPr lang="en-US" sz="1800" b="1">
                <a:solidFill>
                  <a:srgbClr val="666666"/>
                </a:solidFill>
              </a:rPr>
              <a:t>Case</a:t>
            </a:r>
            <a:r>
              <a:rPr lang="en-US" sz="1800">
                <a:solidFill>
                  <a:srgbClr val="666666"/>
                </a:solidFill>
              </a:rPr>
              <a:t> pill.</a:t>
            </a:r>
          </a:p>
          <a:p>
            <a:pPr marL="457189" indent="-457189">
              <a:buAutoNum type="arabicPeriod"/>
            </a:pPr>
            <a:r>
              <a:rPr lang="en-US" sz="1800">
                <a:solidFill>
                  <a:srgbClr val="666666"/>
                </a:solidFill>
              </a:rPr>
              <a:t>Select Measure Count Distinct. Notice this turns the measure into a metric.</a:t>
            </a:r>
          </a:p>
          <a:p>
            <a:pPr marL="457189" indent="-457189">
              <a:buAutoNum type="arabicPeriod"/>
            </a:pPr>
            <a:r>
              <a:rPr lang="en-US" sz="1800">
                <a:solidFill>
                  <a:srgbClr val="666666"/>
                </a:solidFill>
              </a:rPr>
              <a:t>Drop</a:t>
            </a:r>
            <a:r>
              <a:rPr lang="en-US" sz="1800" b="1">
                <a:solidFill>
                  <a:srgbClr val="666666"/>
                </a:solidFill>
              </a:rPr>
              <a:t> Case </a:t>
            </a:r>
            <a:r>
              <a:rPr lang="en-US" sz="1800">
                <a:solidFill>
                  <a:srgbClr val="666666"/>
                </a:solidFill>
              </a:rPr>
              <a:t>on to the label mark. </a:t>
            </a:r>
          </a:p>
          <a:p>
            <a:pPr marL="457189" indent="-457189">
              <a:buAutoNum type="arabicPeriod"/>
            </a:pPr>
            <a:r>
              <a:rPr lang="en-US" sz="1800">
                <a:solidFill>
                  <a:srgbClr val="666666"/>
                </a:solidFill>
              </a:rPr>
              <a:t>Change </a:t>
            </a:r>
            <a:r>
              <a:rPr lang="en-US" sz="1800" b="1">
                <a:solidFill>
                  <a:srgbClr val="666666"/>
                </a:solidFill>
              </a:rPr>
              <a:t>Case</a:t>
            </a:r>
            <a:r>
              <a:rPr lang="en-US" sz="1800">
                <a:solidFill>
                  <a:srgbClr val="666666"/>
                </a:solidFill>
              </a:rPr>
              <a:t> to Measure Count Distinct. </a:t>
            </a:r>
          </a:p>
          <a:p>
            <a:pPr marL="457189" indent="-457189">
              <a:buAutoNum type="arabicPeriod"/>
            </a:pPr>
            <a:r>
              <a:rPr lang="en-US" sz="1800">
                <a:solidFill>
                  <a:srgbClr val="666666"/>
                </a:solidFill>
              </a:rPr>
              <a:t>Now sort the data using the sort icons on the toolbar header from most to least. </a:t>
            </a:r>
          </a:p>
          <a:p>
            <a:pPr marL="457189" indent="-457189">
              <a:buAutoNum type="arabicPeriod"/>
            </a:pPr>
            <a:r>
              <a:rPr lang="en-US" sz="1800">
                <a:solidFill>
                  <a:srgbClr val="666666"/>
                </a:solidFill>
              </a:rPr>
              <a:t>Change the color to grey. 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A53121-3A2A-846A-B30C-ADE293EC9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364C30-87DB-BE7E-AC02-0E010726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162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7C5FF-405D-A5FE-7C14-DDB59055E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Level of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A7A35-9F21-803E-1FC1-1B871B1A4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654" y="2052926"/>
            <a:ext cx="7045712" cy="4015454"/>
          </a:xfrm>
        </p:spPr>
        <p:txBody>
          <a:bodyPr/>
          <a:lstStyle/>
          <a:p>
            <a:r>
              <a:rPr lang="en-US" sz="2400"/>
              <a:t>Create a calculated field to create a Level of Detail expression</a:t>
            </a:r>
          </a:p>
          <a:p>
            <a:r>
              <a:rPr lang="en-US" sz="2400"/>
              <a:t>Label the LOD expression “LOD fatalities”</a:t>
            </a:r>
          </a:p>
          <a:p>
            <a:r>
              <a:rPr lang="en-US" sz="2400"/>
              <a:t>We want to calculate the total number of fatalities for each location on our bar plot</a:t>
            </a:r>
          </a:p>
          <a:p>
            <a:pPr lvl="1"/>
            <a:r>
              <a:rPr lang="en-US" sz="2000"/>
              <a:t>Formula: {FIXED [Location 1]: SUM([Fatalities])}</a:t>
            </a:r>
          </a:p>
          <a:p>
            <a:r>
              <a:rPr lang="en-US" sz="2400"/>
              <a:t>Drag the LOD expression to label 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3805EA-7271-5C6C-1035-8522D44DD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CD5CA7-EC18-D9D9-41C2-F027B77FB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 descr="A graph of a number of people&#10;&#10;AI-generated content may be incorrect.">
            <a:extLst>
              <a:ext uri="{FF2B5EF4-FFF2-40B4-BE49-F238E27FC236}">
                <a16:creationId xmlns:a16="http://schemas.microsoft.com/office/drawing/2014/main" id="{DD291536-DDFD-EC87-8C97-6135EB0ADB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6780" y="1217165"/>
            <a:ext cx="4523137" cy="441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9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0E4B8-39A3-EA85-66D3-7528B43E0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Save Tableau workbook as .</a:t>
            </a:r>
            <a:r>
              <a:rPr lang="en-US" err="1"/>
              <a:t>tbwx</a:t>
            </a:r>
            <a:r>
              <a:rPr lang="en-US"/>
              <a:t> for Module 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6FB2AD-AAA1-62DF-C386-229817800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930BEA-C5DD-594B-6AB2-2A0F0A29F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276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E8C72-1D8C-D47E-DE02-1F3DCEFB8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81FA8-EE2D-F625-F076-60368C14C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149" y="1766833"/>
            <a:ext cx="10515600" cy="4015454"/>
          </a:xfrm>
        </p:spPr>
        <p:txBody>
          <a:bodyPr>
            <a:normAutofit fontScale="62500" lnSpcReduction="20000"/>
          </a:bodyPr>
          <a:lstStyle/>
          <a:p>
            <a:r>
              <a:rPr lang="en-US" sz="3200"/>
              <a:t>Getting Started with Calculations in Tableau PDF</a:t>
            </a:r>
          </a:p>
          <a:p>
            <a:r>
              <a:rPr lang="en-US" sz="3200"/>
              <a:t>Parameters</a:t>
            </a:r>
          </a:p>
          <a:p>
            <a:pPr lvl="1"/>
            <a:r>
              <a:rPr lang="en-US" sz="3200" u="sng">
                <a:effectLst/>
                <a:ea typeface="Aptos" panose="020B0004020202020204" pitchFamily="34" charset="0"/>
                <a:cs typeface="Aptos" panose="020B00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https://help.tableau.com/current/pro/desktop/en-us/parameters_create.htm</a:t>
            </a:r>
            <a:endParaRPr lang="en-US" sz="3200"/>
          </a:p>
          <a:p>
            <a:r>
              <a:rPr lang="en-US" sz="3200"/>
              <a:t>LOD</a:t>
            </a:r>
          </a:p>
          <a:p>
            <a:pPr lvl="1"/>
            <a:r>
              <a:rPr lang="en-US" sz="3200" u="sng">
                <a:effectLst/>
                <a:ea typeface="Aptos" panose="020B0004020202020204" pitchFamily="34" charset="0"/>
                <a:cs typeface="Aptos" panose="020B00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https://help.tableau.com/current/pro/desktop/en-us/calculations_calculatedfields_lod.htm</a:t>
            </a:r>
            <a:r>
              <a:rPr lang="en-US" sz="3200">
                <a:effectLst/>
                <a:ea typeface="Aptos" panose="020B0004020202020204" pitchFamily="34" charset="0"/>
                <a:cs typeface="Aptos" panose="020B0004020202020204" pitchFamily="34" charset="0"/>
              </a:rPr>
              <a:t> </a:t>
            </a:r>
          </a:p>
          <a:p>
            <a:r>
              <a:rPr lang="en-US" sz="3200">
                <a:ea typeface="Aptos" panose="020B0004020202020204" pitchFamily="34" charset="0"/>
                <a:cs typeface="Aptos" panose="020B0004020202020204" pitchFamily="34" charset="0"/>
              </a:rPr>
              <a:t>Calculations </a:t>
            </a:r>
          </a:p>
          <a:p>
            <a:pPr lvl="1"/>
            <a:r>
              <a:rPr lang="en-US" sz="3200" u="sng">
                <a:effectLst/>
                <a:ea typeface="Aptos" panose="020B0004020202020204" pitchFamily="34" charset="0"/>
                <a:cs typeface="Aptos" panose="020B00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https://help.tableau.com/current/pro/desktop/en-us/calculations_calculatedfields_create.htm</a:t>
            </a:r>
            <a:r>
              <a:rPr lang="en-US" sz="3200">
                <a:effectLst/>
                <a:ea typeface="Aptos" panose="020B0004020202020204" pitchFamily="34" charset="0"/>
                <a:cs typeface="Aptos" panose="020B0004020202020204" pitchFamily="34" charset="0"/>
              </a:rPr>
              <a:t> </a:t>
            </a:r>
            <a:endParaRPr lang="en-US" sz="3200">
              <a:ea typeface="Aptos" panose="020B0004020202020204" pitchFamily="34" charset="0"/>
              <a:cs typeface="Aptos" panose="020B0004020202020204" pitchFamily="34" charset="0"/>
            </a:endParaRPr>
          </a:p>
          <a:p>
            <a:r>
              <a:rPr lang="en-US" sz="3200">
                <a:effectLst/>
                <a:ea typeface="Aptos" panose="020B0004020202020204" pitchFamily="34" charset="0"/>
                <a:cs typeface="Aptos" panose="020B0004020202020204" pitchFamily="34" charset="0"/>
              </a:rPr>
              <a:t>Filtering </a:t>
            </a:r>
          </a:p>
          <a:p>
            <a:pPr lvl="1"/>
            <a:r>
              <a:rPr lang="en-US" sz="3200" u="sng">
                <a:effectLst/>
                <a:ea typeface="Aptos" panose="020B0004020202020204" pitchFamily="34" charset="0"/>
                <a:cs typeface="Aptos" panose="020B00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https://help.tableau.com/current/reader/desktop/en-us/reader_filter.htm</a:t>
            </a:r>
            <a:endParaRPr lang="en-US" sz="3200">
              <a:effectLst/>
              <a:ea typeface="Aptos" panose="020B0004020202020204" pitchFamily="34" charset="0"/>
              <a:cs typeface="Aptos" panose="020B0004020202020204" pitchFamily="34" charset="0"/>
            </a:endParaRPr>
          </a:p>
          <a:p>
            <a:r>
              <a:rPr lang="en-US" sz="3200">
                <a:ea typeface="Aptos" panose="020B0004020202020204" pitchFamily="34" charset="0"/>
                <a:cs typeface="Aptos" panose="020B0004020202020204" pitchFamily="34" charset="0"/>
              </a:rPr>
              <a:t>Aggregations </a:t>
            </a:r>
          </a:p>
          <a:p>
            <a:pPr lvl="1"/>
            <a:r>
              <a:rPr lang="en-US" sz="3200" u="sng">
                <a:effectLst/>
                <a:ea typeface="Aptos" panose="020B0004020202020204" pitchFamily="34" charset="0"/>
                <a:cs typeface="Aptos" panose="020B00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https://help.tableau.com/current/pro/desktop/en-us/calculations_aggregation.htm</a:t>
            </a:r>
            <a:endParaRPr lang="en-US" sz="3200">
              <a:effectLst/>
              <a:ea typeface="Aptos" panose="020B0004020202020204" pitchFamily="34" charset="0"/>
              <a:cs typeface="Aptos" panose="020B0004020202020204" pitchFamily="34" charset="0"/>
            </a:endParaRP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CE4FB8-7CB0-2F00-ECC1-62E22DD1B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0E4388-4278-80E1-668D-F6855DFD6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649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4">
      <a:dk1>
        <a:srgbClr val="3F4443"/>
      </a:dk1>
      <a:lt1>
        <a:srgbClr val="FFFFFF"/>
      </a:lt1>
      <a:dk2>
        <a:srgbClr val="3F4443"/>
      </a:dk2>
      <a:lt2>
        <a:srgbClr val="FFFFFF"/>
      </a:lt2>
      <a:accent1>
        <a:srgbClr val="737B7E"/>
      </a:accent1>
      <a:accent2>
        <a:srgbClr val="830065"/>
      </a:accent2>
      <a:accent3>
        <a:srgbClr val="6EBBAB"/>
      </a:accent3>
      <a:accent4>
        <a:srgbClr val="B04558"/>
      </a:accent4>
      <a:accent5>
        <a:srgbClr val="FFB600"/>
      </a:accent5>
      <a:accent6>
        <a:srgbClr val="0E4B52"/>
      </a:accent6>
      <a:hlink>
        <a:srgbClr val="E65F33"/>
      </a:hlink>
      <a:folHlink>
        <a:srgbClr val="FFFFFF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6545559AC21DB48BF6800287E78E55C" ma:contentTypeVersion="17" ma:contentTypeDescription="Create a new document." ma:contentTypeScope="" ma:versionID="b9754b36fe9c959509a4f4670542a16e">
  <xsd:schema xmlns:xsd="http://www.w3.org/2001/XMLSchema" xmlns:xs="http://www.w3.org/2001/XMLSchema" xmlns:p="http://schemas.microsoft.com/office/2006/metadata/properties" xmlns:ns1="http://schemas.microsoft.com/sharepoint/v3" xmlns:ns2="c6a28602-07bc-4a03-980e-f4166f001a9c" xmlns:ns3="108fc9cf-4c07-486a-9105-f8331b13912d" targetNamespace="http://schemas.microsoft.com/office/2006/metadata/properties" ma:root="true" ma:fieldsID="caabdbc821b4696323855de9d2e6b3e4" ns1:_="" ns2:_="" ns3:_="">
    <xsd:import namespace="http://schemas.microsoft.com/sharepoint/v3"/>
    <xsd:import namespace="c6a28602-07bc-4a03-980e-f4166f001a9c"/>
    <xsd:import namespace="108fc9cf-4c07-486a-9105-f8331b1391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1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2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a28602-07bc-4a03-980e-f4166f001a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1f133747-7f49-46b8-8a37-07c8968d02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24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8fc9cf-4c07-486a-9105-f8331b13912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560f1d17-49cc-4e72-a489-dfa15dbbfac4}" ma:internalName="TaxCatchAll" ma:showField="CatchAllData" ma:web="108fc9cf-4c07-486a-9105-f8331b1391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lcf76f155ced4ddcb4097134ff3c332f xmlns="c6a28602-07bc-4a03-980e-f4166f001a9c">
      <Terms xmlns="http://schemas.microsoft.com/office/infopath/2007/PartnerControls"/>
    </lcf76f155ced4ddcb4097134ff3c332f>
    <TaxCatchAll xmlns="108fc9cf-4c07-486a-9105-f8331b13912d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14C2D4D6-EC15-4AEF-87A7-B3595E8349F9}"/>
</file>

<file path=customXml/itemProps2.xml><?xml version="1.0" encoding="utf-8"?>
<ds:datastoreItem xmlns:ds="http://schemas.openxmlformats.org/officeDocument/2006/customXml" ds:itemID="{392D15BC-ECA8-428D-8ACF-3ADCD56ABB39}"/>
</file>

<file path=customXml/itemProps3.xml><?xml version="1.0" encoding="utf-8"?>
<ds:datastoreItem xmlns:ds="http://schemas.openxmlformats.org/officeDocument/2006/customXml" ds:itemID="{8463FB0C-0E5B-472A-AFFB-F62E03E2AB74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636</Words>
  <Application>Microsoft Macintosh PowerPoint</Application>
  <PresentationFormat>Widescreen</PresentationFormat>
  <Paragraphs>89</Paragraphs>
  <Slides>10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Buckeye Sans</vt:lpstr>
      <vt:lpstr>Buckeye Serif Black</vt:lpstr>
      <vt:lpstr>Calibri</vt:lpstr>
      <vt:lpstr>1_Office Theme</vt:lpstr>
      <vt:lpstr>Module 3 Hands-on Activities</vt:lpstr>
      <vt:lpstr>Hands-on Activities</vt:lpstr>
      <vt:lpstr>Create Parameter</vt:lpstr>
      <vt:lpstr>List of Cases by Chosen Stat. Table</vt:lpstr>
      <vt:lpstr>Basic Filtering</vt:lpstr>
      <vt:lpstr>Statistics By Setting</vt:lpstr>
      <vt:lpstr>Level of Detail</vt:lpstr>
      <vt:lpstr>Save Tableau workbook as .tbwx for Module 4</vt:lpstr>
      <vt:lpstr>Resources</vt:lpstr>
      <vt:lpstr>Calculations5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Stamos, Athena</dc:creator>
  <cp:lastModifiedBy>Stamos, Athena</cp:lastModifiedBy>
  <cp:revision>1</cp:revision>
  <dcterms:created xsi:type="dcterms:W3CDTF">2025-03-26T19:57:58Z</dcterms:created>
  <dcterms:modified xsi:type="dcterms:W3CDTF">2025-03-26T19:58:21Z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0x01010076545559AC21DB48BF6800287E78E55C</vt:lpwstr>
  </property>
</Properties>
</file>

<file path=docProps/thumbnail.jpeg>
</file>